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53" r:id="rId2"/>
    <p:sldId id="454" r:id="rId3"/>
    <p:sldId id="453" r:id="rId4"/>
    <p:sldId id="455" r:id="rId5"/>
    <p:sldId id="456" r:id="rId6"/>
    <p:sldId id="372" r:id="rId7"/>
    <p:sldId id="374" r:id="rId8"/>
    <p:sldId id="375" r:id="rId9"/>
    <p:sldId id="373" r:id="rId10"/>
    <p:sldId id="835" r:id="rId11"/>
    <p:sldId id="836" r:id="rId12"/>
    <p:sldId id="318" r:id="rId13"/>
    <p:sldId id="317" r:id="rId14"/>
    <p:sldId id="305" r:id="rId15"/>
    <p:sldId id="306" r:id="rId16"/>
    <p:sldId id="450" r:id="rId17"/>
    <p:sldId id="307" r:id="rId18"/>
    <p:sldId id="451" r:id="rId19"/>
    <p:sldId id="308" r:id="rId20"/>
    <p:sldId id="309" r:id="rId21"/>
    <p:sldId id="310" r:id="rId22"/>
    <p:sldId id="452" r:id="rId23"/>
    <p:sldId id="311" r:id="rId24"/>
    <p:sldId id="312" r:id="rId25"/>
    <p:sldId id="313" r:id="rId26"/>
    <p:sldId id="314" r:id="rId27"/>
    <p:sldId id="330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3D7"/>
    <a:srgbClr val="A9920F"/>
    <a:srgbClr val="E5EBFF"/>
    <a:srgbClr val="F4D217"/>
    <a:srgbClr val="F9DAB3"/>
    <a:srgbClr val="FAFAF0"/>
    <a:srgbClr val="FAFAFA"/>
    <a:srgbClr val="F0F0F0"/>
    <a:srgbClr val="F0F0FF"/>
    <a:srgbClr val="BBA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07"/>
    <p:restoredTop sz="86409"/>
  </p:normalViewPr>
  <p:slideViewPr>
    <p:cSldViewPr snapToGrid="0" snapToObjects="1">
      <p:cViewPr varScale="1">
        <p:scale>
          <a:sx n="66" d="100"/>
          <a:sy n="66" d="100"/>
        </p:scale>
        <p:origin x="200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85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9586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2517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pl-PL" altLang="pl-PL" sz="2000" dirty="0"/>
              <a:t>Odtworzone z Raport o stanie</a:t>
            </a:r>
            <a:br>
              <a:rPr lang="pl-PL" altLang="pl-PL" sz="2000" dirty="0"/>
            </a:br>
            <a:r>
              <a:rPr lang="pl-PL" altLang="pl-PL" sz="2000" dirty="0"/>
              <a:t>projektu 3S-R, a potem z prezentacji o światopoglądach</a:t>
            </a:r>
          </a:p>
          <a:p>
            <a:pPr algn="r" eaLnBrk="1" hangingPunct="1"/>
            <a:r>
              <a:rPr lang="pl-PL" altLang="pl-PL" sz="2000" dirty="0"/>
              <a:t>Wersja robocza, 11 listopada 2021 r.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1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122080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br>
              <a:rPr lang="pl-PL" b="1" i="0" dirty="0"/>
            </a:br>
            <a:r>
              <a:rPr lang="pl-PL" b="1" i="0" dirty="0"/>
              <a:t>Ef 3:14nn</a:t>
            </a:r>
            <a:r>
              <a:rPr lang="pl-PL" i="0" dirty="0"/>
              <a:t> TPNT </a:t>
            </a:r>
          </a:p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68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Prawda a światopogląd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/>
              <a:t>Notatki robocze z przed wielu lat (2005?). Do wykorzystania.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/>
              <a:t>Obrazki rozwijam w prezentacji Światopogląd Ucznia (S.D.P jesień 2020) i tam należy szukać ich lepszych wersji</a:t>
            </a:r>
          </a:p>
        </p:txBody>
      </p:sp>
    </p:spTree>
    <p:extLst>
      <p:ext uri="{BB962C8B-B14F-4D97-AF65-F5344CB8AC3E}">
        <p14:creationId xmlns:p14="http://schemas.microsoft.com/office/powerpoint/2010/main" val="155616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Materializm </a:t>
            </a:r>
            <a:r>
              <a:rPr lang="mr-IN" dirty="0"/>
              <a:t>–</a:t>
            </a:r>
            <a:r>
              <a:rPr lang="pl-PL" dirty="0"/>
              <a:t> tylko materia w systemie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Człowiek w systemie</a:t>
            </a:r>
          </a:p>
          <a:p>
            <a:pPr lvl="1"/>
            <a:r>
              <a:rPr lang="pl-PL" dirty="0"/>
              <a:t>Poznaje materię i za pomocą swojego umysłu stara się ją ukształtować wg. Swojej woli.</a:t>
            </a:r>
          </a:p>
          <a:p>
            <a:pPr lvl="0"/>
            <a:r>
              <a:rPr lang="pl-PL" dirty="0"/>
              <a:t>Konsekwencją XIX materializmu jest determinizm.</a:t>
            </a:r>
          </a:p>
          <a:p>
            <a:pPr lvl="0"/>
            <a:r>
              <a:rPr lang="pl-PL" dirty="0"/>
              <a:t>Obecnie (2018) materializm się sypie.</a:t>
            </a:r>
            <a:br>
              <a:rPr lang="pl-PL" dirty="0"/>
            </a:br>
            <a:r>
              <a:rPr lang="pl-PL" dirty="0"/>
              <a:t>Zaobserwowano, </a:t>
            </a:r>
            <a:r>
              <a:rPr lang="pl-PL" b="1" i="1" dirty="0"/>
              <a:t>splątania</a:t>
            </a:r>
            <a:r>
              <a:rPr lang="pl-PL" dirty="0"/>
              <a:t> - elektrony nie zachowują się jak zakładano, że zachowuje się materia.</a:t>
            </a:r>
          </a:p>
        </p:txBody>
      </p:sp>
    </p:spTree>
    <p:extLst>
      <p:ext uri="{BB962C8B-B14F-4D97-AF65-F5344CB8AC3E}">
        <p14:creationId xmlns:p14="http://schemas.microsoft.com/office/powerpoint/2010/main" val="19275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Wyciągamy wnioski (2): Budowanie własnego Ś.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6384">
              <a:defRPr sz="2924"/>
            </a:pPr>
            <a:r>
              <a:t>Wyciągamy wnioski (2):</a:t>
            </a:r>
            <a:br/>
            <a:r>
              <a:t>Budowanie własnego Ś.</a:t>
            </a:r>
          </a:p>
        </p:txBody>
      </p:sp>
      <p:sp>
        <p:nvSpPr>
          <p:cNvPr id="77" name="Ś. buduje się w czasie. Potrzeba czasu!"/>
          <p:cNvSpPr txBox="1">
            <a:spLocks noGrp="1"/>
          </p:cNvSpPr>
          <p:nvPr>
            <p:ph type="body" idx="4294967295"/>
          </p:nvPr>
        </p:nvSpPr>
        <p:spPr>
          <a:xfrm>
            <a:off x="1981200" y="1885950"/>
            <a:ext cx="8178800" cy="417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t>Ś. buduje się w czasie. Potrzeba czasu!</a:t>
            </a:r>
          </a:p>
        </p:txBody>
      </p:sp>
      <p:grpSp>
        <p:nvGrpSpPr>
          <p:cNvPr id="80" name="Grupuj"/>
          <p:cNvGrpSpPr/>
          <p:nvPr/>
        </p:nvGrpSpPr>
        <p:grpSpPr>
          <a:xfrm>
            <a:off x="3143251" y="3305174"/>
            <a:ext cx="1512889" cy="1095379"/>
            <a:chOff x="0" y="-1"/>
            <a:chExt cx="1512888" cy="1095377"/>
          </a:xfrm>
        </p:grpSpPr>
        <p:sp>
          <p:nvSpPr>
            <p:cNvPr id="78" name="Owal"/>
            <p:cNvSpPr/>
            <p:nvPr/>
          </p:nvSpPr>
          <p:spPr>
            <a:xfrm>
              <a:off x="0" y="-1"/>
              <a:ext cx="1512888" cy="1095377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79" name="Ś."/>
            <p:cNvSpPr txBox="1"/>
            <p:nvPr/>
          </p:nvSpPr>
          <p:spPr>
            <a:xfrm>
              <a:off x="598869" y="363023"/>
              <a:ext cx="31514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</a:t>
              </a:r>
            </a:p>
          </p:txBody>
        </p:sp>
      </p:grpSp>
      <p:grpSp>
        <p:nvGrpSpPr>
          <p:cNvPr id="83" name="Grupuj"/>
          <p:cNvGrpSpPr/>
          <p:nvPr/>
        </p:nvGrpSpPr>
        <p:grpSpPr>
          <a:xfrm>
            <a:off x="6096000" y="3052763"/>
            <a:ext cx="2209800" cy="1600201"/>
            <a:chOff x="0" y="0"/>
            <a:chExt cx="2209800" cy="1600200"/>
          </a:xfrm>
        </p:grpSpPr>
        <p:sp>
          <p:nvSpPr>
            <p:cNvPr id="81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82" name="Ś’."/>
            <p:cNvSpPr txBox="1"/>
            <p:nvPr/>
          </p:nvSpPr>
          <p:spPr>
            <a:xfrm>
              <a:off x="955533" y="615435"/>
              <a:ext cx="29873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r>
                <a:t>Ś’.</a:t>
              </a:r>
            </a:p>
          </p:txBody>
        </p:sp>
      </p:grpSp>
      <p:sp>
        <p:nvSpPr>
          <p:cNvPr id="84" name="Linia"/>
          <p:cNvSpPr/>
          <p:nvPr/>
        </p:nvSpPr>
        <p:spPr>
          <a:xfrm>
            <a:off x="4872038" y="3854133"/>
            <a:ext cx="1008063" cy="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3633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Wnioski z definicji: Budowanie własnego Ś.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6384">
              <a:defRPr sz="2924"/>
            </a:pPr>
            <a:r>
              <a:t>Wnioski z definicji:</a:t>
            </a:r>
            <a:br/>
            <a:r>
              <a:t>Budowanie własnego Ś.</a:t>
            </a:r>
          </a:p>
        </p:txBody>
      </p:sp>
      <p:sp>
        <p:nvSpPr>
          <p:cNvPr id="87" name="Czasem, jak nie pasuje nowy element to coś należy zburzyć.…"/>
          <p:cNvSpPr txBox="1">
            <a:spLocks noGrp="1"/>
          </p:cNvSpPr>
          <p:nvPr>
            <p:ph type="body" idx="4294967295"/>
          </p:nvPr>
        </p:nvSpPr>
        <p:spPr>
          <a:xfrm>
            <a:off x="1981200" y="1885950"/>
            <a:ext cx="8178800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Czasem, jak nie pasuje nowy element to coś należy zburzyć.</a:t>
            </a:r>
          </a:p>
          <a:p>
            <a:pPr>
              <a:buChar char="•"/>
            </a:pPr>
            <a:r>
              <a:t>Niestety, czasem, zamiast zburzyć dokłada się coś na siłę, co osłabia konstrukcję, czasem czyniąc ją śmieszną.</a:t>
            </a:r>
          </a:p>
        </p:txBody>
      </p:sp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8438" y="4221162"/>
            <a:ext cx="2457451" cy="2492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51291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E8E5F-CCF8-5846-85D0-DEB0D019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Prawda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91D34C-9305-6646-8FC2-0EC6A1604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466438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b="1" dirty="0"/>
              <a:t>Prawda</a:t>
            </a:r>
            <a:r>
              <a:rPr lang="pl-PL" dirty="0"/>
              <a:t> to opis rzeczywistości.</a:t>
            </a:r>
            <a:endParaRPr lang="pl-PL" b="1" dirty="0"/>
          </a:p>
          <a:p>
            <a:pPr marL="514350" indent="-514350">
              <a:buAutoNum type="arabicPeriod"/>
            </a:pPr>
            <a:r>
              <a:rPr lang="pl-PL" b="1" dirty="0"/>
              <a:t>Prawda</a:t>
            </a:r>
            <a:r>
              <a:rPr lang="pl-PL" dirty="0"/>
              <a:t> to wynik operacji porównania jakiegoś opisu z rzeczywistością.</a:t>
            </a:r>
          </a:p>
        </p:txBody>
      </p:sp>
    </p:spTree>
    <p:extLst>
      <p:ext uri="{BB962C8B-B14F-4D97-AF65-F5344CB8AC3E}">
        <p14:creationId xmlns:p14="http://schemas.microsoft.com/office/powerpoint/2010/main" val="249398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Definicja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Definicja</a:t>
            </a:r>
          </a:p>
        </p:txBody>
      </p:sp>
      <p:sp>
        <p:nvSpPr>
          <p:cNvPr id="91" name="Prawda - opis rzeczywistości."/>
          <p:cNvSpPr txBox="1">
            <a:spLocks noGrp="1"/>
          </p:cNvSpPr>
          <p:nvPr>
            <p:ph type="body" idx="4294967295"/>
          </p:nvPr>
        </p:nvSpPr>
        <p:spPr>
          <a:xfrm>
            <a:off x="1981200" y="1885950"/>
            <a:ext cx="8178800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b="1"/>
            </a:pPr>
            <a:r>
              <a:t>Prawda</a:t>
            </a:r>
            <a:r>
              <a:rPr b="0"/>
              <a:t> - opis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15350109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AB78E3-BBFF-7E41-AA7B-7C3491D5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7CE043-C5F3-FF4B-84DA-3C32DC82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Prawda to opis rzeczywistości, a więc to zbiór zdań.</a:t>
            </a:r>
          </a:p>
          <a:p>
            <a:r>
              <a:rPr lang="pl-PL" dirty="0"/>
              <a:t>Światopogląd to osobisty opis rzeczywistości, a więc to też zbiór zdań.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Jak się mają te dwa zbiory do siebie?</a:t>
            </a:r>
          </a:p>
          <a:p>
            <a:pPr lvl="1"/>
            <a:r>
              <a:rPr lang="pl-PL" dirty="0"/>
              <a:t>Jeden zawiera się w drugim?</a:t>
            </a:r>
          </a:p>
          <a:p>
            <a:pPr lvl="1"/>
            <a:r>
              <a:rPr lang="pl-PL" dirty="0"/>
              <a:t>Są rozłączne?</a:t>
            </a:r>
          </a:p>
        </p:txBody>
      </p:sp>
    </p:spTree>
    <p:extLst>
      <p:ext uri="{BB962C8B-B14F-4D97-AF65-F5344CB8AC3E}">
        <p14:creationId xmlns:p14="http://schemas.microsoft.com/office/powerpoint/2010/main" val="201112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rawda i Światopogląd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Prawda i Światopogląd</a:t>
            </a:r>
          </a:p>
        </p:txBody>
      </p:sp>
      <p:sp>
        <p:nvSpPr>
          <p:cNvPr id="94" name="Ś. można wypowiedzieć, opisać, składa się ze zdań,  więc ……"/>
          <p:cNvSpPr txBox="1">
            <a:spLocks noGrp="1"/>
          </p:cNvSpPr>
          <p:nvPr>
            <p:ph type="body" idx="4294967295"/>
          </p:nvPr>
        </p:nvSpPr>
        <p:spPr>
          <a:xfrm>
            <a:off x="1981200" y="1885950"/>
            <a:ext cx="8178800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defRPr sz="2400"/>
            </a:pPr>
            <a:r>
              <a:t>Ś. można wypowiedzieć, opisać, składa się ze zdań, </a:t>
            </a:r>
            <a:br/>
            <a:r>
              <a:t>więc …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Ś. jest więc podobnej kategorii co P.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Ś. może być badany, konfrontowany przez P.</a:t>
            </a:r>
          </a:p>
        </p:txBody>
      </p:sp>
    </p:spTree>
    <p:extLst>
      <p:ext uri="{BB962C8B-B14F-4D97-AF65-F5344CB8AC3E}">
        <p14:creationId xmlns:p14="http://schemas.microsoft.com/office/powerpoint/2010/main" val="12071448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6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Ś i P jako zbiory zdań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Ś i P jako zbiory zdań</a:t>
            </a:r>
          </a:p>
        </p:txBody>
      </p:sp>
      <p:grpSp>
        <p:nvGrpSpPr>
          <p:cNvPr id="99" name="Grupuj"/>
          <p:cNvGrpSpPr/>
          <p:nvPr/>
        </p:nvGrpSpPr>
        <p:grpSpPr>
          <a:xfrm>
            <a:off x="2063750" y="1773238"/>
            <a:ext cx="6335714" cy="4352927"/>
            <a:chOff x="0" y="0"/>
            <a:chExt cx="6335713" cy="4352925"/>
          </a:xfrm>
        </p:grpSpPr>
        <p:sp>
          <p:nvSpPr>
            <p:cNvPr id="97" name="Owal"/>
            <p:cNvSpPr/>
            <p:nvPr/>
          </p:nvSpPr>
          <p:spPr>
            <a:xfrm>
              <a:off x="0" y="0"/>
              <a:ext cx="6335713" cy="4352925"/>
            </a:xfrm>
            <a:prstGeom prst="ellipse">
              <a:avLst/>
            </a:prstGeom>
            <a:solidFill>
              <a:srgbClr val="DDF3FF"/>
            </a:solidFill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 b="1">
                  <a:solidFill>
                    <a:srgbClr val="000090"/>
                  </a:solidFill>
                </a:defRPr>
              </a:pPr>
              <a:endParaRPr sz="4000"/>
            </a:p>
          </p:txBody>
        </p:sp>
        <p:sp>
          <p:nvSpPr>
            <p:cNvPr id="98" name="P"/>
            <p:cNvSpPr txBox="1"/>
            <p:nvPr/>
          </p:nvSpPr>
          <p:spPr>
            <a:xfrm>
              <a:off x="927771" y="637421"/>
              <a:ext cx="364841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 b="1">
                  <a:solidFill>
                    <a:srgbClr val="000090"/>
                  </a:solidFill>
                </a:defRPr>
              </a:lvl1pPr>
            </a:lstStyle>
            <a:p>
              <a:r>
                <a:rPr dirty="0"/>
                <a:t>P</a:t>
              </a:r>
            </a:p>
          </p:txBody>
        </p:sp>
      </p:grpSp>
      <p:grpSp>
        <p:nvGrpSpPr>
          <p:cNvPr id="102" name="Grupuj"/>
          <p:cNvGrpSpPr/>
          <p:nvPr/>
        </p:nvGrpSpPr>
        <p:grpSpPr>
          <a:xfrm>
            <a:off x="5951538" y="1844675"/>
            <a:ext cx="2209801" cy="1600200"/>
            <a:chOff x="0" y="0"/>
            <a:chExt cx="2209800" cy="1600200"/>
          </a:xfrm>
        </p:grpSpPr>
        <p:sp>
          <p:nvSpPr>
            <p:cNvPr id="100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01" name="Ś. #1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#1</a:t>
              </a:r>
            </a:p>
          </p:txBody>
        </p:sp>
      </p:grpSp>
      <p:grpSp>
        <p:nvGrpSpPr>
          <p:cNvPr id="105" name="Grupuj"/>
          <p:cNvGrpSpPr/>
          <p:nvPr/>
        </p:nvGrpSpPr>
        <p:grpSpPr>
          <a:xfrm>
            <a:off x="7140575" y="3500438"/>
            <a:ext cx="2209800" cy="1600201"/>
            <a:chOff x="0" y="0"/>
            <a:chExt cx="2209800" cy="1600200"/>
          </a:xfrm>
        </p:grpSpPr>
        <p:sp>
          <p:nvSpPr>
            <p:cNvPr id="103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04" name="Ś. #2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#2</a:t>
              </a:r>
            </a:p>
          </p:txBody>
        </p:sp>
      </p:grpSp>
      <p:grpSp>
        <p:nvGrpSpPr>
          <p:cNvPr id="108" name="Grupuj"/>
          <p:cNvGrpSpPr/>
          <p:nvPr/>
        </p:nvGrpSpPr>
        <p:grpSpPr>
          <a:xfrm>
            <a:off x="8328025" y="5157788"/>
            <a:ext cx="2209800" cy="1600201"/>
            <a:chOff x="0" y="0"/>
            <a:chExt cx="2209800" cy="1600200"/>
          </a:xfrm>
        </p:grpSpPr>
        <p:sp>
          <p:nvSpPr>
            <p:cNvPr id="106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07" name="Ś. #3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1362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lacja P. do Ś.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Relacja P. do Ś.</a:t>
            </a:r>
          </a:p>
        </p:txBody>
      </p:sp>
      <p:grpSp>
        <p:nvGrpSpPr>
          <p:cNvPr id="113" name="Grupuj"/>
          <p:cNvGrpSpPr/>
          <p:nvPr/>
        </p:nvGrpSpPr>
        <p:grpSpPr>
          <a:xfrm>
            <a:off x="1703388" y="1412875"/>
            <a:ext cx="10175877" cy="6119814"/>
            <a:chOff x="0" y="0"/>
            <a:chExt cx="10175875" cy="6119813"/>
          </a:xfrm>
        </p:grpSpPr>
        <p:sp>
          <p:nvSpPr>
            <p:cNvPr id="111" name="Owal"/>
            <p:cNvSpPr/>
            <p:nvPr/>
          </p:nvSpPr>
          <p:spPr>
            <a:xfrm>
              <a:off x="0" y="0"/>
              <a:ext cx="10175875" cy="6119813"/>
            </a:xfrm>
            <a:prstGeom prst="ellipse">
              <a:avLst/>
            </a:prstGeom>
            <a:solidFill>
              <a:srgbClr val="DDF3FF"/>
            </a:solidFill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 b="1">
                  <a:solidFill>
                    <a:srgbClr val="000090"/>
                  </a:solidFill>
                </a:defRPr>
              </a:pPr>
              <a:endParaRPr sz="4000"/>
            </a:p>
          </p:txBody>
        </p:sp>
        <p:sp>
          <p:nvSpPr>
            <p:cNvPr id="112" name="Prawda"/>
            <p:cNvSpPr txBox="1"/>
            <p:nvPr/>
          </p:nvSpPr>
          <p:spPr>
            <a:xfrm>
              <a:off x="1490106" y="896155"/>
              <a:ext cx="169341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4000" b="1">
                  <a:solidFill>
                    <a:srgbClr val="000090"/>
                  </a:solidFill>
                </a:defRPr>
              </a:lvl1pPr>
            </a:lstStyle>
            <a:p>
              <a:r>
                <a:rPr dirty="0" err="1"/>
                <a:t>Prawda</a:t>
              </a:r>
              <a:endParaRPr dirty="0"/>
            </a:p>
          </p:txBody>
        </p:sp>
      </p:grpSp>
      <p:grpSp>
        <p:nvGrpSpPr>
          <p:cNvPr id="116" name="Grupuj"/>
          <p:cNvGrpSpPr/>
          <p:nvPr/>
        </p:nvGrpSpPr>
        <p:grpSpPr>
          <a:xfrm>
            <a:off x="5951538" y="1844675"/>
            <a:ext cx="2209801" cy="1600200"/>
            <a:chOff x="0" y="0"/>
            <a:chExt cx="2209800" cy="1600200"/>
          </a:xfrm>
        </p:grpSpPr>
        <p:sp>
          <p:nvSpPr>
            <p:cNvPr id="114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15" name="Ś. #1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#1</a:t>
              </a:r>
            </a:p>
          </p:txBody>
        </p:sp>
      </p:grpSp>
      <p:grpSp>
        <p:nvGrpSpPr>
          <p:cNvPr id="119" name="Grupuj"/>
          <p:cNvGrpSpPr/>
          <p:nvPr/>
        </p:nvGrpSpPr>
        <p:grpSpPr>
          <a:xfrm>
            <a:off x="7140575" y="3500438"/>
            <a:ext cx="2209800" cy="1600201"/>
            <a:chOff x="0" y="0"/>
            <a:chExt cx="2209800" cy="1600200"/>
          </a:xfrm>
        </p:grpSpPr>
        <p:sp>
          <p:nvSpPr>
            <p:cNvPr id="117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18" name="Ś. #2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#2</a:t>
              </a:r>
            </a:p>
          </p:txBody>
        </p:sp>
      </p:grpSp>
      <p:grpSp>
        <p:nvGrpSpPr>
          <p:cNvPr id="122" name="Grupuj"/>
          <p:cNvGrpSpPr/>
          <p:nvPr/>
        </p:nvGrpSpPr>
        <p:grpSpPr>
          <a:xfrm>
            <a:off x="8328025" y="5157788"/>
            <a:ext cx="2209800" cy="1600201"/>
            <a:chOff x="0" y="0"/>
            <a:chExt cx="2209800" cy="1600200"/>
          </a:xfrm>
        </p:grpSpPr>
        <p:sp>
          <p:nvSpPr>
            <p:cNvPr id="120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21" name="Ś. #3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#3</a:t>
              </a:r>
            </a:p>
          </p:txBody>
        </p:sp>
      </p:grpSp>
      <p:sp>
        <p:nvSpPr>
          <p:cNvPr id="123" name="Prawda (skoro jest opisem rzeczywistości) poszerza się o każdy nowy, nawet najgłupszy światopogląd."/>
          <p:cNvSpPr txBox="1"/>
          <p:nvPr/>
        </p:nvSpPr>
        <p:spPr>
          <a:xfrm>
            <a:off x="2782887" y="4292600"/>
            <a:ext cx="388937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solidFill>
                  <a:srgbClr val="000090"/>
                </a:solidFill>
              </a:defRPr>
            </a:lvl1pPr>
          </a:lstStyle>
          <a:p>
            <a:r>
              <a:rPr dirty="0" err="1"/>
              <a:t>Prawda</a:t>
            </a:r>
            <a:r>
              <a:rPr dirty="0"/>
              <a:t> (</a:t>
            </a:r>
            <a:r>
              <a:rPr dirty="0" err="1"/>
              <a:t>skoro</a:t>
            </a:r>
            <a:r>
              <a:rPr dirty="0"/>
              <a:t> jest </a:t>
            </a:r>
            <a:r>
              <a:rPr dirty="0" err="1"/>
              <a:t>opisem</a:t>
            </a:r>
            <a:r>
              <a:rPr dirty="0"/>
              <a:t> </a:t>
            </a:r>
            <a:r>
              <a:rPr dirty="0" err="1"/>
              <a:t>rzeczywistości</a:t>
            </a:r>
            <a:r>
              <a:rPr dirty="0"/>
              <a:t>) </a:t>
            </a:r>
            <a:r>
              <a:rPr dirty="0" err="1"/>
              <a:t>poszerza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o </a:t>
            </a:r>
            <a:r>
              <a:rPr dirty="0" err="1"/>
              <a:t>każdy</a:t>
            </a:r>
            <a:r>
              <a:rPr dirty="0"/>
              <a:t> </a:t>
            </a:r>
            <a:r>
              <a:rPr dirty="0" err="1"/>
              <a:t>nowy</a:t>
            </a:r>
            <a:r>
              <a:rPr dirty="0"/>
              <a:t>, </a:t>
            </a:r>
            <a:r>
              <a:rPr dirty="0" err="1"/>
              <a:t>nawet</a:t>
            </a:r>
            <a:r>
              <a:rPr dirty="0"/>
              <a:t> </a:t>
            </a:r>
            <a:r>
              <a:rPr dirty="0" err="1"/>
              <a:t>najgłupszy</a:t>
            </a:r>
            <a:r>
              <a:rPr dirty="0"/>
              <a:t> </a:t>
            </a:r>
            <a:r>
              <a:rPr dirty="0" err="1"/>
              <a:t>światopogląd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2046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lacja P. do Ś.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Relacja P. do Ś.</a:t>
            </a:r>
          </a:p>
        </p:txBody>
      </p:sp>
      <p:sp>
        <p:nvSpPr>
          <p:cNvPr id="114" name="Owal"/>
          <p:cNvSpPr/>
          <p:nvPr/>
        </p:nvSpPr>
        <p:spPr>
          <a:xfrm>
            <a:off x="7010426" y="2075935"/>
            <a:ext cx="3229532" cy="2816675"/>
          </a:xfrm>
          <a:prstGeom prst="ellipse">
            <a:avLst/>
          </a:prstGeom>
          <a:solidFill>
            <a:srgbClr val="FFFF99"/>
          </a:solidFill>
          <a:ln w="9525" cap="flat">
            <a:solidFill>
              <a:srgbClr val="996633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800" b="1">
                <a:solidFill>
                  <a:srgbClr val="663300"/>
                </a:solidFill>
              </a:defRPr>
            </a:pPr>
            <a:endParaRPr/>
          </a:p>
        </p:txBody>
      </p:sp>
      <p:sp>
        <p:nvSpPr>
          <p:cNvPr id="115" name="Ś. #1"/>
          <p:cNvSpPr txBox="1"/>
          <p:nvPr/>
        </p:nvSpPr>
        <p:spPr>
          <a:xfrm>
            <a:off x="7422652" y="2588537"/>
            <a:ext cx="24050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ctr">
            <a:spAutoFit/>
          </a:bodyPr>
          <a:lstStyle>
            <a:lvl1pPr algn="ctr">
              <a:defRPr sz="1800" b="1">
                <a:solidFill>
                  <a:srgbClr val="663300"/>
                </a:solidFill>
              </a:defRPr>
            </a:lvl1pPr>
          </a:lstStyle>
          <a:p>
            <a:r>
              <a:rPr sz="3200" dirty="0" err="1"/>
              <a:t>Ś</a:t>
            </a:r>
            <a:r>
              <a:rPr lang="pl-PL" sz="3200" dirty="0" err="1"/>
              <a:t>wiatopogląd</a:t>
            </a:r>
            <a:endParaRPr sz="3200" dirty="0"/>
          </a:p>
        </p:txBody>
      </p:sp>
      <p:sp>
        <p:nvSpPr>
          <p:cNvPr id="17" name="Prostokąt zaokrąglony">
            <a:extLst>
              <a:ext uri="{FF2B5EF4-FFF2-40B4-BE49-F238E27FC236}">
                <a16:creationId xmlns:a16="http://schemas.microsoft.com/office/drawing/2014/main" id="{CF75BACE-DF6E-3C4C-A535-7483E15FBEDF}"/>
              </a:ext>
            </a:extLst>
          </p:cNvPr>
          <p:cNvSpPr/>
          <p:nvPr/>
        </p:nvSpPr>
        <p:spPr>
          <a:xfrm>
            <a:off x="651725" y="2348899"/>
            <a:ext cx="3401291" cy="19773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>
            <a:solidFill>
              <a:srgbClr val="0033CC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 sz="1200" b="1">
                <a:solidFill>
                  <a:srgbClr val="0033CC"/>
                </a:solidFill>
              </a:defRPr>
            </a:pPr>
            <a:endParaRPr sz="1200"/>
          </a:p>
        </p:txBody>
      </p:sp>
      <p:sp>
        <p:nvSpPr>
          <p:cNvPr id="18" name="Rzeczywistość">
            <a:extLst>
              <a:ext uri="{FF2B5EF4-FFF2-40B4-BE49-F238E27FC236}">
                <a16:creationId xmlns:a16="http://schemas.microsoft.com/office/drawing/2014/main" id="{40594C64-346C-5847-87E3-AB7E6B34746B}"/>
              </a:ext>
            </a:extLst>
          </p:cNvPr>
          <p:cNvSpPr txBox="1"/>
          <p:nvPr/>
        </p:nvSpPr>
        <p:spPr>
          <a:xfrm>
            <a:off x="763864" y="2588538"/>
            <a:ext cx="29060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3200" b="1">
                <a:solidFill>
                  <a:srgbClr val="0033CC"/>
                </a:solidFill>
              </a:defRPr>
            </a:pPr>
            <a:r>
              <a:rPr sz="3200" dirty="0" err="1"/>
              <a:t>Rzeczywistość</a:t>
            </a:r>
            <a:endParaRPr sz="3200" dirty="0"/>
          </a:p>
        </p:txBody>
      </p:sp>
      <p:sp>
        <p:nvSpPr>
          <p:cNvPr id="2" name="Strzałka w prawo 1">
            <a:extLst>
              <a:ext uri="{FF2B5EF4-FFF2-40B4-BE49-F238E27FC236}">
                <a16:creationId xmlns:a16="http://schemas.microsoft.com/office/drawing/2014/main" id="{7F0464EA-3171-FA48-9EFB-1ADDFBB8AC99}"/>
              </a:ext>
            </a:extLst>
          </p:cNvPr>
          <p:cNvSpPr/>
          <p:nvPr/>
        </p:nvSpPr>
        <p:spPr>
          <a:xfrm>
            <a:off x="4370032" y="3069133"/>
            <a:ext cx="2434281" cy="830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Proces opisu</a:t>
            </a:r>
          </a:p>
        </p:txBody>
      </p:sp>
    </p:spTree>
    <p:extLst>
      <p:ext uri="{BB962C8B-B14F-4D97-AF65-F5344CB8AC3E}">
        <p14:creationId xmlns:p14="http://schemas.microsoft.com/office/powerpoint/2010/main" val="101278011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upuj"/>
          <p:cNvGrpSpPr/>
          <p:nvPr/>
        </p:nvGrpSpPr>
        <p:grpSpPr>
          <a:xfrm>
            <a:off x="2424112" y="1916113"/>
            <a:ext cx="5616576" cy="4249739"/>
            <a:chOff x="0" y="0"/>
            <a:chExt cx="5616575" cy="4249738"/>
          </a:xfrm>
        </p:grpSpPr>
        <p:sp>
          <p:nvSpPr>
            <p:cNvPr id="125" name="Prostokąt zaokrąglony"/>
            <p:cNvSpPr/>
            <p:nvPr/>
          </p:nvSpPr>
          <p:spPr>
            <a:xfrm>
              <a:off x="0" y="0"/>
              <a:ext cx="5616575" cy="424973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>
              <a:solidFill>
                <a:srgbClr val="0033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</p:txBody>
        </p:sp>
        <p:sp>
          <p:nvSpPr>
            <p:cNvPr id="126" name="Rzeczywistość"/>
            <p:cNvSpPr txBox="1"/>
            <p:nvPr/>
          </p:nvSpPr>
          <p:spPr>
            <a:xfrm>
              <a:off x="1570482" y="207371"/>
              <a:ext cx="2475612" cy="1508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3200" b="1">
                  <a:solidFill>
                    <a:srgbClr val="0033CC"/>
                  </a:solidFill>
                </a:defRPr>
              </a:pPr>
              <a:r>
                <a:rPr sz="3200"/>
                <a:t>Rzeczywistość</a:t>
              </a: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</p:txBody>
        </p:sp>
      </p:grpSp>
      <p:sp>
        <p:nvSpPr>
          <p:cNvPr id="128" name="Lepiej zbadać zgodność z Rzeczywistością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2924"/>
            </a:lvl1pPr>
          </a:lstStyle>
          <a:p>
            <a:r>
              <a:t>Lepiej zbadać zgodność z Rzeczywistością</a:t>
            </a:r>
          </a:p>
        </p:txBody>
      </p:sp>
      <p:grpSp>
        <p:nvGrpSpPr>
          <p:cNvPr id="131" name="Grupuj"/>
          <p:cNvGrpSpPr/>
          <p:nvPr/>
        </p:nvGrpSpPr>
        <p:grpSpPr>
          <a:xfrm>
            <a:off x="5951538" y="1844675"/>
            <a:ext cx="2209801" cy="1600200"/>
            <a:chOff x="0" y="0"/>
            <a:chExt cx="2209800" cy="1600200"/>
          </a:xfrm>
        </p:grpSpPr>
        <p:sp>
          <p:nvSpPr>
            <p:cNvPr id="129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30" name="Ś. #1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#1</a:t>
              </a:r>
            </a:p>
          </p:txBody>
        </p:sp>
      </p:grpSp>
      <p:grpSp>
        <p:nvGrpSpPr>
          <p:cNvPr id="134" name="Grupuj"/>
          <p:cNvGrpSpPr/>
          <p:nvPr/>
        </p:nvGrpSpPr>
        <p:grpSpPr>
          <a:xfrm>
            <a:off x="7140575" y="3500438"/>
            <a:ext cx="2209800" cy="1600201"/>
            <a:chOff x="0" y="0"/>
            <a:chExt cx="2209800" cy="1600200"/>
          </a:xfrm>
        </p:grpSpPr>
        <p:sp>
          <p:nvSpPr>
            <p:cNvPr id="132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33" name="Ś. #2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#2</a:t>
              </a:r>
            </a:p>
          </p:txBody>
        </p:sp>
      </p:grpSp>
      <p:grpSp>
        <p:nvGrpSpPr>
          <p:cNvPr id="137" name="Grupuj"/>
          <p:cNvGrpSpPr/>
          <p:nvPr/>
        </p:nvGrpSpPr>
        <p:grpSpPr>
          <a:xfrm>
            <a:off x="8328025" y="5157788"/>
            <a:ext cx="2209800" cy="1600201"/>
            <a:chOff x="0" y="0"/>
            <a:chExt cx="2209800" cy="1600200"/>
          </a:xfrm>
        </p:grpSpPr>
        <p:sp>
          <p:nvSpPr>
            <p:cNvPr id="135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63300"/>
                  </a:solidFill>
                </a:defRPr>
              </a:pPr>
              <a:endParaRPr/>
            </a:p>
          </p:txBody>
        </p:sp>
        <p:sp>
          <p:nvSpPr>
            <p:cNvPr id="136" name="Ś. #3"/>
            <p:cNvSpPr txBox="1"/>
            <p:nvPr/>
          </p:nvSpPr>
          <p:spPr>
            <a:xfrm>
              <a:off x="831108" y="615435"/>
              <a:ext cx="5475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 b="1">
                  <a:solidFill>
                    <a:srgbClr val="663300"/>
                  </a:solidFill>
                </a:defRPr>
              </a:lvl1pPr>
            </a:lstStyle>
            <a:p>
              <a:r>
                <a:t>Ś. #3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21990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a czym budować?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Na czym budować?</a:t>
            </a:r>
          </a:p>
        </p:txBody>
      </p:sp>
      <p:grpSp>
        <p:nvGrpSpPr>
          <p:cNvPr id="142" name="Grupuj"/>
          <p:cNvGrpSpPr/>
          <p:nvPr/>
        </p:nvGrpSpPr>
        <p:grpSpPr>
          <a:xfrm>
            <a:off x="2063750" y="1916112"/>
            <a:ext cx="3384550" cy="2233614"/>
            <a:chOff x="0" y="0"/>
            <a:chExt cx="3384550" cy="2233613"/>
          </a:xfrm>
        </p:grpSpPr>
        <p:sp>
          <p:nvSpPr>
            <p:cNvPr id="140" name="Prostokąt zaokrąglony"/>
            <p:cNvSpPr/>
            <p:nvPr/>
          </p:nvSpPr>
          <p:spPr>
            <a:xfrm>
              <a:off x="0" y="0"/>
              <a:ext cx="3384550" cy="223361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cap="flat">
              <a:solidFill>
                <a:srgbClr val="0033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</p:txBody>
        </p:sp>
        <p:sp>
          <p:nvSpPr>
            <p:cNvPr id="141" name="Rzeczywistość"/>
            <p:cNvSpPr txBox="1"/>
            <p:nvPr/>
          </p:nvSpPr>
          <p:spPr>
            <a:xfrm>
              <a:off x="454469" y="108991"/>
              <a:ext cx="2475612" cy="1508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3200" b="1">
                  <a:solidFill>
                    <a:srgbClr val="0033CC"/>
                  </a:solidFill>
                </a:defRPr>
              </a:pPr>
              <a:r>
                <a:rPr sz="3200"/>
                <a:t>Rzeczywistość</a:t>
              </a: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  <a:p>
              <a:pPr algn="ctr">
                <a:defRPr sz="1200" b="1">
                  <a:solidFill>
                    <a:srgbClr val="0033CC"/>
                  </a:solidFill>
                </a:defRPr>
              </a:pPr>
              <a:endParaRPr sz="1200"/>
            </a:p>
          </p:txBody>
        </p:sp>
      </p:grpSp>
      <p:grpSp>
        <p:nvGrpSpPr>
          <p:cNvPr id="145" name="Grupuj"/>
          <p:cNvGrpSpPr/>
          <p:nvPr/>
        </p:nvGrpSpPr>
        <p:grpSpPr>
          <a:xfrm>
            <a:off x="4943475" y="4797425"/>
            <a:ext cx="2209800" cy="1600200"/>
            <a:chOff x="0" y="0"/>
            <a:chExt cx="2209800" cy="1600200"/>
          </a:xfrm>
        </p:grpSpPr>
        <p:sp>
          <p:nvSpPr>
            <p:cNvPr id="143" name="Owal"/>
            <p:cNvSpPr/>
            <p:nvPr/>
          </p:nvSpPr>
          <p:spPr>
            <a:xfrm>
              <a:off x="0" y="0"/>
              <a:ext cx="2209800" cy="1600200"/>
            </a:xfrm>
            <a:prstGeom prst="ellipse">
              <a:avLst/>
            </a:prstGeom>
            <a:solidFill>
              <a:srgbClr val="FFFF99"/>
            </a:solidFill>
            <a:ln w="9525" cap="flat">
              <a:solidFill>
                <a:srgbClr val="9966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 b="1">
                  <a:solidFill>
                    <a:srgbClr val="663300"/>
                  </a:solidFill>
                </a:defRPr>
              </a:pPr>
              <a:endParaRPr sz="3200"/>
            </a:p>
          </p:txBody>
        </p:sp>
        <p:sp>
          <p:nvSpPr>
            <p:cNvPr id="144" name="Ś."/>
            <p:cNvSpPr txBox="1"/>
            <p:nvPr/>
          </p:nvSpPr>
          <p:spPr>
            <a:xfrm>
              <a:off x="907250" y="507714"/>
              <a:ext cx="395299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3200" b="1">
                  <a:solidFill>
                    <a:srgbClr val="663300"/>
                  </a:solidFill>
                </a:defRPr>
              </a:lvl1pPr>
            </a:lstStyle>
            <a:p>
              <a:r>
                <a:t>Ś.</a:t>
              </a:r>
            </a:p>
          </p:txBody>
        </p:sp>
      </p:grpSp>
      <p:grpSp>
        <p:nvGrpSpPr>
          <p:cNvPr id="148" name="Grupuj"/>
          <p:cNvGrpSpPr/>
          <p:nvPr/>
        </p:nvGrpSpPr>
        <p:grpSpPr>
          <a:xfrm>
            <a:off x="6600825" y="1700213"/>
            <a:ext cx="3694114" cy="2592389"/>
            <a:chOff x="0" y="0"/>
            <a:chExt cx="3694113" cy="2592388"/>
          </a:xfrm>
        </p:grpSpPr>
        <p:sp>
          <p:nvSpPr>
            <p:cNvPr id="146" name="Owal"/>
            <p:cNvSpPr/>
            <p:nvPr/>
          </p:nvSpPr>
          <p:spPr>
            <a:xfrm>
              <a:off x="0" y="0"/>
              <a:ext cx="3694113" cy="2592388"/>
            </a:xfrm>
            <a:prstGeom prst="ellipse">
              <a:avLst/>
            </a:prstGeom>
            <a:solidFill>
              <a:srgbClr val="DDF3FF"/>
            </a:solidFill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 b="1">
                  <a:solidFill>
                    <a:srgbClr val="000090"/>
                  </a:solidFill>
                </a:defRPr>
              </a:pPr>
              <a:endParaRPr sz="3200"/>
            </a:p>
          </p:txBody>
        </p:sp>
        <p:sp>
          <p:nvSpPr>
            <p:cNvPr id="147" name="Prawda"/>
            <p:cNvSpPr txBox="1"/>
            <p:nvPr/>
          </p:nvSpPr>
          <p:spPr>
            <a:xfrm>
              <a:off x="540947" y="379616"/>
              <a:ext cx="137159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>
                  <a:solidFill>
                    <a:srgbClr val="000090"/>
                  </a:solidFill>
                </a:defRPr>
              </a:lvl1pPr>
            </a:lstStyle>
            <a:p>
              <a:r>
                <a:t>Prawda</a:t>
              </a:r>
            </a:p>
          </p:txBody>
        </p:sp>
      </p:grpSp>
      <p:sp>
        <p:nvSpPr>
          <p:cNvPr id="149" name="Linia"/>
          <p:cNvSpPr/>
          <p:nvPr/>
        </p:nvSpPr>
        <p:spPr>
          <a:xfrm>
            <a:off x="3792538" y="3789363"/>
            <a:ext cx="1582739" cy="172720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Linia"/>
          <p:cNvSpPr/>
          <p:nvPr/>
        </p:nvSpPr>
        <p:spPr>
          <a:xfrm flipH="1">
            <a:off x="6672262" y="3573462"/>
            <a:ext cx="1439864" cy="1800226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Poznawanie"/>
          <p:cNvSpPr txBox="1"/>
          <p:nvPr/>
        </p:nvSpPr>
        <p:spPr>
          <a:xfrm>
            <a:off x="7319962" y="4551362"/>
            <a:ext cx="23764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Poznawanie</a:t>
            </a:r>
          </a:p>
        </p:txBody>
      </p:sp>
      <p:sp>
        <p:nvSpPr>
          <p:cNvPr id="152" name="Badanie"/>
          <p:cNvSpPr txBox="1"/>
          <p:nvPr/>
        </p:nvSpPr>
        <p:spPr>
          <a:xfrm>
            <a:off x="3071812" y="4479925"/>
            <a:ext cx="23764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Badanie</a:t>
            </a:r>
          </a:p>
        </p:txBody>
      </p:sp>
    </p:spTree>
    <p:extLst>
      <p:ext uri="{BB962C8B-B14F-4D97-AF65-F5344CB8AC3E}">
        <p14:creationId xmlns:p14="http://schemas.microsoft.com/office/powerpoint/2010/main" val="126823414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ytuł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86968">
              <a:defRPr sz="3298"/>
            </a:pPr>
            <a:endParaRPr/>
          </a:p>
        </p:txBody>
      </p:sp>
      <p:sp>
        <p:nvSpPr>
          <p:cNvPr id="155" name="może zawierać elementy prawdy…"/>
          <p:cNvSpPr txBox="1">
            <a:spLocks noGrp="1"/>
          </p:cNvSpPr>
          <p:nvPr>
            <p:ph type="body" idx="4294967295"/>
          </p:nvPr>
        </p:nvSpPr>
        <p:spPr>
          <a:xfrm>
            <a:off x="1981200" y="1885950"/>
            <a:ext cx="8178800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może zawierać elementy prawdy</a:t>
            </a:r>
          </a:p>
          <a:p>
            <a:pPr>
              <a:buChar char="•"/>
            </a:pPr>
            <a:r>
              <a:t>Ś. może zawierać nieprawdy</a:t>
            </a:r>
          </a:p>
          <a:p>
            <a:pPr>
              <a:buChar char="•"/>
            </a:pPr>
            <a:r>
              <a:t>Ś. jest podzbiorem P.</a:t>
            </a:r>
          </a:p>
          <a:p>
            <a:pPr>
              <a:buChar char="•"/>
            </a:pPr>
            <a:r>
              <a:t>Lepiej dla człowieka, gdy jego Ś zawarty jest w P</a:t>
            </a:r>
          </a:p>
          <a:p>
            <a:pPr>
              <a:buChar char="•"/>
            </a:pPr>
            <a:r>
              <a:t>Najlepiej, aby zawierał się całkowicie</a:t>
            </a:r>
          </a:p>
        </p:txBody>
      </p:sp>
    </p:spTree>
    <p:extLst>
      <p:ext uri="{BB962C8B-B14F-4D97-AF65-F5344CB8AC3E}">
        <p14:creationId xmlns:p14="http://schemas.microsoft.com/office/powerpoint/2010/main" val="143612896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an Jezus powiedział"/>
          <p:cNvSpPr txBox="1">
            <a:spLocks noGrp="1"/>
          </p:cNvSpPr>
          <p:nvPr>
            <p:ph type="title" idx="4294967295"/>
          </p:nvPr>
        </p:nvSpPr>
        <p:spPr>
          <a:xfrm>
            <a:off x="1930400" y="228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Pan Jezus powiedział</a:t>
            </a:r>
          </a:p>
        </p:txBody>
      </p:sp>
      <p:sp>
        <p:nvSpPr>
          <p:cNvPr id="158" name="Ja jestem drogą, prawdą i życiem."/>
          <p:cNvSpPr txBox="1">
            <a:spLocks noGrp="1"/>
          </p:cNvSpPr>
          <p:nvPr>
            <p:ph type="body" idx="4294967295"/>
          </p:nvPr>
        </p:nvSpPr>
        <p:spPr>
          <a:xfrm>
            <a:off x="1981200" y="1885950"/>
            <a:ext cx="8178800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Ja jestem drogą, </a:t>
            </a:r>
            <a:r>
              <a:rPr b="1"/>
              <a:t>prawdą</a:t>
            </a:r>
            <a:r>
              <a:t> i życiem.</a:t>
            </a:r>
          </a:p>
        </p:txBody>
      </p:sp>
    </p:spTree>
    <p:extLst>
      <p:ext uri="{BB962C8B-B14F-4D97-AF65-F5344CB8AC3E}">
        <p14:creationId xmlns:p14="http://schemas.microsoft.com/office/powerpoint/2010/main" val="14507388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Wszystkie tasiemce są pasożytami.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Ref: Wszystkie tasiemce są pasożytami.</a:t>
            </a:r>
          </a:p>
          <a:p>
            <a:pPr marL="0" indent="0">
              <a:buNone/>
            </a:pPr>
            <a:r>
              <a:rPr lang="pl-PL" dirty="0"/>
              <a:t>Wszystkie tasiemce są pasożytami,</a:t>
            </a:r>
            <a:br>
              <a:rPr lang="pl-PL" dirty="0"/>
            </a:br>
            <a:r>
              <a:rPr lang="pl-PL" dirty="0"/>
              <a:t>A szczególnie te uzbrojone,</a:t>
            </a:r>
            <a:br>
              <a:rPr lang="pl-PL" dirty="0"/>
            </a:br>
            <a:r>
              <a:rPr lang="pl-PL" dirty="0"/>
              <a:t>Kto nie ma tasiemca,</a:t>
            </a:r>
            <a:br>
              <a:rPr lang="pl-PL" dirty="0"/>
            </a:br>
            <a:r>
              <a:rPr lang="pl-PL" dirty="0"/>
              <a:t>Ten nie ma życia wewnętrznego.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Każdy tasiemiec jest pasożytem </a:t>
            </a:r>
            <a:br>
              <a:rPr lang="pl-PL" dirty="0"/>
            </a:br>
            <a:r>
              <a:rPr lang="pl-PL" dirty="0"/>
              <a:t>Ludzkiego układu trawiennego. </a:t>
            </a:r>
            <a:br>
              <a:rPr lang="pl-PL" dirty="0"/>
            </a:br>
            <a:r>
              <a:rPr lang="pl-PL" dirty="0"/>
              <a:t>Nie posiada otworu gębowego, </a:t>
            </a:r>
            <a:br>
              <a:rPr lang="pl-PL" dirty="0"/>
            </a:br>
            <a:r>
              <a:rPr lang="pl-PL" dirty="0"/>
              <a:t>Lecz chłonie pokarm całą powierzchnią ciała.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9790176" y="4242816"/>
            <a:ext cx="2231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To chyba jest produkcji Ariusza.</a:t>
            </a:r>
          </a:p>
          <a:p>
            <a:r>
              <a:rPr lang="pl-PL" sz="1400" i="1" dirty="0"/>
              <a:t>Muzyka: psalm </a:t>
            </a:r>
            <a:r>
              <a:rPr lang="pl-PL" sz="1400" i="1" dirty="0" err="1"/>
              <a:t>resp</a:t>
            </a:r>
            <a:r>
              <a:rPr lang="pl-PL" sz="1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03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531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grpSp>
        <p:nvGrpSpPr>
          <p:cNvPr id="30723" name="Grupa 41">
            <a:extLst>
              <a:ext uri="{FF2B5EF4-FFF2-40B4-BE49-F238E27FC236}">
                <a16:creationId xmlns:a16="http://schemas.microsoft.com/office/drawing/2014/main" id="{87289A52-0BB0-0B44-BAB6-8418EE70FC8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800601" y="2763839"/>
            <a:ext cx="1439863" cy="1366837"/>
            <a:chOff x="3276600" y="2763838"/>
            <a:chExt cx="1439863" cy="1366837"/>
          </a:xfrm>
        </p:grpSpPr>
        <p:sp>
          <p:nvSpPr>
            <p:cNvPr id="9" name="Schemat blokowy: pamięć o dostępie bezpośrednim 8">
              <a:extLst>
                <a:ext uri="{FF2B5EF4-FFF2-40B4-BE49-F238E27FC236}">
                  <a16:creationId xmlns:a16="http://schemas.microsoft.com/office/drawing/2014/main" id="{D9038A65-27AE-874D-BF88-492A511799F5}"/>
                </a:ext>
              </a:extLst>
            </p:cNvPr>
            <p:cNvSpPr/>
            <p:nvPr/>
          </p:nvSpPr>
          <p:spPr>
            <a:xfrm>
              <a:off x="3276600" y="3267075"/>
              <a:ext cx="1439863" cy="863600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0" name="Schemat blokowy: dysk magnetyczny 9">
              <a:extLst>
                <a:ext uri="{FF2B5EF4-FFF2-40B4-BE49-F238E27FC236}">
                  <a16:creationId xmlns:a16="http://schemas.microsoft.com/office/drawing/2014/main" id="{D0A99EEE-AF17-2444-BAA9-32696F2A2EB0}"/>
                </a:ext>
              </a:extLst>
            </p:cNvPr>
            <p:cNvSpPr/>
            <p:nvPr/>
          </p:nvSpPr>
          <p:spPr>
            <a:xfrm>
              <a:off x="3563938" y="2762250"/>
              <a:ext cx="576262" cy="1150938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</p:spTree>
    <p:extLst>
      <p:ext uri="{BB962C8B-B14F-4D97-AF65-F5344CB8AC3E}">
        <p14:creationId xmlns:p14="http://schemas.microsoft.com/office/powerpoint/2010/main" val="10695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5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824011" y="2289591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338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5884913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49751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>
            <a:cxnSpLocks/>
          </p:cNvCxnSpPr>
          <p:nvPr/>
        </p:nvCxnSpPr>
        <p:spPr>
          <a:xfrm flipH="1" flipV="1">
            <a:off x="5604670" y="2800349"/>
            <a:ext cx="346868" cy="44609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6261150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6604049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0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Opis przedsiębiorstwa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/>
              <a:t>Struktura, podmioty, działy, odpowiedzialności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Procesy</a:t>
            </a:r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D714C439-E364-DF4C-AD11-CC6B0ABE6CAB}"/>
              </a:ext>
            </a:extLst>
          </p:cNvPr>
          <p:cNvCxnSpPr/>
          <p:nvPr/>
        </p:nvCxnSpPr>
        <p:spPr>
          <a:xfrm>
            <a:off x="7064376" y="3094039"/>
            <a:ext cx="1069975" cy="195262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pole tekstowe 29">
            <a:extLst>
              <a:ext uri="{FF2B5EF4-FFF2-40B4-BE49-F238E27FC236}">
                <a16:creationId xmlns:a16="http://schemas.microsoft.com/office/drawing/2014/main" id="{F6CC1D28-8EE2-DB4A-A3A5-D5990E7C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1" y="5046663"/>
            <a:ext cx="2498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/>
              <a:t>Dane do budżetu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/>
              <a:t>i wizji finansowej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Model finansowy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D9E1E00C-30F6-4B4B-96A1-AC317781F20D}"/>
              </a:ext>
            </a:extLst>
          </p:cNvPr>
          <p:cNvCxnSpPr>
            <a:endCxn id="31756" idx="1"/>
          </p:cNvCxnSpPr>
          <p:nvPr/>
        </p:nvCxnSpPr>
        <p:spPr>
          <a:xfrm>
            <a:off x="6240464" y="4975225"/>
            <a:ext cx="1893887" cy="3937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CEC3EA03-0BA9-DF4F-A0F2-571C6019C342}"/>
              </a:ext>
            </a:extLst>
          </p:cNvPr>
          <p:cNvCxnSpPr>
            <a:endCxn id="31761" idx="1"/>
          </p:cNvCxnSpPr>
          <p:nvPr/>
        </p:nvCxnSpPr>
        <p:spPr>
          <a:xfrm>
            <a:off x="7064376" y="2771776"/>
            <a:ext cx="1539875" cy="47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pole tekstowe 29">
            <a:extLst>
              <a:ext uri="{FF2B5EF4-FFF2-40B4-BE49-F238E27FC236}">
                <a16:creationId xmlns:a16="http://schemas.microsoft.com/office/drawing/2014/main" id="{8E683E5A-9848-C248-9BD7-0D16D51F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1" y="2452688"/>
            <a:ext cx="2028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/>
              <a:t>Kompetencje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/>
              <a:t>odpowiedzialności</a:t>
            </a:r>
          </a:p>
        </p:txBody>
      </p:sp>
      <p:pic>
        <p:nvPicPr>
          <p:cNvPr id="31762" name="Obraz 2">
            <a:extLst>
              <a:ext uri="{FF2B5EF4-FFF2-40B4-BE49-F238E27FC236}">
                <a16:creationId xmlns:a16="http://schemas.microsoft.com/office/drawing/2014/main" id="{6E4604A9-440C-5849-9FD5-35649BCF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5765800"/>
            <a:ext cx="862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CFD707E7-3B27-5349-BD78-345D7E6FF57E}"/>
              </a:ext>
            </a:extLst>
          </p:cNvPr>
          <p:cNvCxnSpPr/>
          <p:nvPr/>
        </p:nvCxnSpPr>
        <p:spPr>
          <a:xfrm flipV="1">
            <a:off x="7064376" y="1108075"/>
            <a:ext cx="2163763" cy="127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pole tekstowe 24">
            <a:extLst>
              <a:ext uri="{FF2B5EF4-FFF2-40B4-BE49-F238E27FC236}">
                <a16:creationId xmlns:a16="http://schemas.microsoft.com/office/drawing/2014/main" id="{C33F3840-78B2-9E45-B7F9-CEADB7102F1E}"/>
              </a:ext>
            </a:extLst>
          </p:cNvPr>
          <p:cNvSpPr txBox="1">
            <a:spLocks noChangeArrowheads="1"/>
          </p:cNvSpPr>
          <p:nvPr/>
        </p:nvSpPr>
        <p:spPr bwMode="auto">
          <a:xfrm rot="20935774">
            <a:off x="9082089" y="17780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/>
              <a:t>Spółki</a:t>
            </a:r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1769" name="Obraz 13">
            <a:extLst>
              <a:ext uri="{FF2B5EF4-FFF2-40B4-BE49-F238E27FC236}">
                <a16:creationId xmlns:a16="http://schemas.microsoft.com/office/drawing/2014/main" id="{A10437A6-1642-504F-9DB2-E57189FFF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660400"/>
            <a:ext cx="3889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Obraz 38">
            <a:extLst>
              <a:ext uri="{FF2B5EF4-FFF2-40B4-BE49-F238E27FC236}">
                <a16:creationId xmlns:a16="http://schemas.microsoft.com/office/drawing/2014/main" id="{4317F2A1-EB24-5141-871F-A2AC3112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9" y="668339"/>
            <a:ext cx="3889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36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738</Words>
  <Application>Microsoft Macintosh PowerPoint</Application>
  <PresentationFormat>Panoramiczny</PresentationFormat>
  <Paragraphs>117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Mangal</vt:lpstr>
      <vt:lpstr>Verdana</vt:lpstr>
      <vt:lpstr>Motyw pakietu Office</vt:lpstr>
      <vt:lpstr>Obraz prawdy 2 i 3D</vt:lpstr>
      <vt:lpstr>Co jest prawdą?</vt:lpstr>
      <vt:lpstr>Czy rzeczywiście chodzi o perspektywę?</vt:lpstr>
      <vt:lpstr>To coś</vt:lpstr>
      <vt:lpstr>To coś dziś.</vt:lpstr>
      <vt:lpstr>Jest sobie takie coś</vt:lpstr>
      <vt:lpstr>Techniczny sposób opisania tego czegoś</vt:lpstr>
      <vt:lpstr>Techniczny sposób opisania tego czegoś</vt:lpstr>
      <vt:lpstr>Opis przedsiębiorstwa</vt:lpstr>
      <vt:lpstr>Pojęcie wymiar</vt:lpstr>
      <vt:lpstr>Prezentacja programu PowerPoint</vt:lpstr>
      <vt:lpstr>Prawda a światopogląd</vt:lpstr>
      <vt:lpstr>Materializm – tylko materia w systemie</vt:lpstr>
      <vt:lpstr>Wyciągamy wnioski (2): Budowanie własnego Ś.</vt:lpstr>
      <vt:lpstr>Wnioski z definicji: Budowanie własnego Ś.</vt:lpstr>
      <vt:lpstr>Prawda</vt:lpstr>
      <vt:lpstr>Definicja</vt:lpstr>
      <vt:lpstr>Obserwacja</vt:lpstr>
      <vt:lpstr>Prawda i Światopogląd</vt:lpstr>
      <vt:lpstr>Ś i P jako zbiory zdań</vt:lpstr>
      <vt:lpstr>Relacja P. do Ś.</vt:lpstr>
      <vt:lpstr>Relacja P. do Ś.</vt:lpstr>
      <vt:lpstr>Lepiej zbadać zgodność z Rzeczywistością</vt:lpstr>
      <vt:lpstr>Na czym budować?</vt:lpstr>
      <vt:lpstr>Prezentacja programu PowerPoint</vt:lpstr>
      <vt:lpstr>Pan Jezus powiedział</vt:lpstr>
      <vt:lpstr>Wszystkie tasiemce są pasożytami.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92</cp:revision>
  <cp:lastPrinted>2021-11-11T21:11:42Z</cp:lastPrinted>
  <dcterms:created xsi:type="dcterms:W3CDTF">2018-05-18T15:30:11Z</dcterms:created>
  <dcterms:modified xsi:type="dcterms:W3CDTF">2021-12-17T15:51:15Z</dcterms:modified>
</cp:coreProperties>
</file>